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96" r:id="rId2"/>
  </p:sldMasterIdLst>
  <p:notesMasterIdLst>
    <p:notesMasterId r:id="rId10"/>
  </p:notesMasterIdLst>
  <p:sldIdLst>
    <p:sldId id="400" r:id="rId3"/>
    <p:sldId id="408" r:id="rId4"/>
    <p:sldId id="412" r:id="rId5"/>
    <p:sldId id="398" r:id="rId6"/>
    <p:sldId id="402" r:id="rId7"/>
    <p:sldId id="413" r:id="rId8"/>
    <p:sldId id="406"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FFCCFF"/>
    <a:srgbClr val="FAC09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08" autoAdjust="0"/>
  </p:normalViewPr>
  <p:slideViewPr>
    <p:cSldViewPr>
      <p:cViewPr varScale="1">
        <p:scale>
          <a:sx n="120" d="100"/>
          <a:sy n="120" d="100"/>
        </p:scale>
        <p:origin x="114" y="12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32" tIns="45716" rIns="91432" bIns="45716" rtlCol="0"/>
          <a:lstStyle>
            <a:lvl1pPr algn="r">
              <a:defRPr sz="1200"/>
            </a:lvl1pPr>
          </a:lstStyle>
          <a:p>
            <a:fld id="{E2B83540-4D61-4E9A-B373-5FB82487BF33}" type="datetimeFigureOut">
              <a:rPr kumimoji="1" lang="ja-JP" altLang="en-US" smtClean="0"/>
              <a:pPr/>
              <a:t>2025/8/1</a:t>
            </a:fld>
            <a:endParaRPr kumimoji="1" lang="ja-JP" altLang="en-US"/>
          </a:p>
        </p:txBody>
      </p:sp>
      <p:sp>
        <p:nvSpPr>
          <p:cNvPr id="4" name="スライド イメージ プレースホルダ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1038" y="4721226"/>
            <a:ext cx="5445125" cy="4471988"/>
          </a:xfrm>
          <a:prstGeom prst="rect">
            <a:avLst/>
          </a:prstGeom>
        </p:spPr>
        <p:txBody>
          <a:bodyPr vert="horz" lIns="91432" tIns="45716" rIns="91432" bIns="457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32" tIns="45716" rIns="91432" bIns="45716" rtlCol="0" anchor="b"/>
          <a:lstStyle>
            <a:lvl1pPr algn="r">
              <a:defRPr sz="1200"/>
            </a:lvl1pPr>
          </a:lstStyle>
          <a:p>
            <a:fld id="{0E9F9222-66A8-4217-816F-028EA5B12DE1}" type="slidenum">
              <a:rPr kumimoji="1" lang="ja-JP" altLang="en-US" smtClean="0"/>
              <a:pPr/>
              <a:t>‹#›</a:t>
            </a:fld>
            <a:endParaRPr kumimoji="1" lang="ja-JP" altLang="en-US"/>
          </a:p>
        </p:txBody>
      </p:sp>
    </p:spTree>
    <p:extLst>
      <p:ext uri="{BB962C8B-B14F-4D97-AF65-F5344CB8AC3E}">
        <p14:creationId xmlns:p14="http://schemas.microsoft.com/office/powerpoint/2010/main" val="36465231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0</a:t>
            </a:fld>
            <a:endParaRPr lang="en-US" altLang="ja-JP">
              <a:solidFill>
                <a:prstClr val="black"/>
              </a:solidFill>
            </a:endParaRPr>
          </a:p>
        </p:txBody>
      </p:sp>
    </p:spTree>
    <p:extLst>
      <p:ext uri="{BB962C8B-B14F-4D97-AF65-F5344CB8AC3E}">
        <p14:creationId xmlns:p14="http://schemas.microsoft.com/office/powerpoint/2010/main" val="267930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57420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2</a:t>
            </a:fld>
            <a:endParaRPr lang="en-US" altLang="ja-JP">
              <a:solidFill>
                <a:prstClr val="black"/>
              </a:solidFill>
            </a:endParaRPr>
          </a:p>
        </p:txBody>
      </p:sp>
    </p:spTree>
    <p:extLst>
      <p:ext uri="{BB962C8B-B14F-4D97-AF65-F5344CB8AC3E}">
        <p14:creationId xmlns:p14="http://schemas.microsoft.com/office/powerpoint/2010/main" val="1118049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6967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4</a:t>
            </a:fld>
            <a:endParaRPr lang="en-US" altLang="ja-JP">
              <a:solidFill>
                <a:prstClr val="black"/>
              </a:solidFill>
            </a:endParaRPr>
          </a:p>
        </p:txBody>
      </p:sp>
    </p:spTree>
    <p:extLst>
      <p:ext uri="{BB962C8B-B14F-4D97-AF65-F5344CB8AC3E}">
        <p14:creationId xmlns:p14="http://schemas.microsoft.com/office/powerpoint/2010/main" val="3604576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5</a:t>
            </a:fld>
            <a:endParaRPr lang="en-US" altLang="ja-JP">
              <a:solidFill>
                <a:prstClr val="black"/>
              </a:solidFill>
            </a:endParaRPr>
          </a:p>
        </p:txBody>
      </p:sp>
    </p:spTree>
    <p:extLst>
      <p:ext uri="{BB962C8B-B14F-4D97-AF65-F5344CB8AC3E}">
        <p14:creationId xmlns:p14="http://schemas.microsoft.com/office/powerpoint/2010/main" val="252164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358375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4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1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7" name="直線コネクタ 6"/>
          <p:cNvCxnSpPr/>
          <p:nvPr/>
        </p:nvCxnSpPr>
        <p:spPr bwMode="auto">
          <a:xfrm>
            <a:off x="875421" y="666868"/>
            <a:ext cx="113165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図 5">
            <a:extLst>
              <a:ext uri="{FF2B5EF4-FFF2-40B4-BE49-F238E27FC236}">
                <a16:creationId xmlns:a16="http://schemas.microsoft.com/office/drawing/2014/main" id="{AA851CC7-691D-4838-B550-BFA1D4084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9330" y="0"/>
            <a:ext cx="1160943" cy="836412"/>
          </a:xfrm>
          <a:prstGeom prst="rect">
            <a:avLst/>
          </a:prstGeom>
        </p:spPr>
      </p:pic>
      <p:sp>
        <p:nvSpPr>
          <p:cNvPr id="14" name="スライド番号プレースホルダー 13"/>
          <p:cNvSpPr>
            <a:spLocks noGrp="1"/>
          </p:cNvSpPr>
          <p:nvPr>
            <p:ph type="sldNum" sz="quarter" idx="12"/>
          </p:nvPr>
        </p:nvSpPr>
        <p:spPr>
          <a:xfrm>
            <a:off x="9216347" y="6393808"/>
            <a:ext cx="2844800" cy="365125"/>
          </a:xfrm>
        </p:spPr>
        <p:txBody>
          <a:bodyPr/>
          <a:lstStyle/>
          <a:p>
            <a:fld id="{DAE1A9A5-BA11-4EC4-9137-C1FACF3FFE9B}" type="slidenum">
              <a:rPr kumimoji="1" lang="ja-JP" altLang="en-US" smtClean="0"/>
              <a:pPr/>
              <a:t>‹#›</a:t>
            </a:fld>
            <a:endParaRPr kumimoji="1" lang="ja-JP" altLang="en-US"/>
          </a:p>
        </p:txBody>
      </p:sp>
      <p:sp>
        <p:nvSpPr>
          <p:cNvPr id="15" name="テキスト ボックス 14"/>
          <p:cNvSpPr txBox="1"/>
          <p:nvPr userDrawn="1"/>
        </p:nvSpPr>
        <p:spPr>
          <a:xfrm>
            <a:off x="0" y="6591758"/>
            <a:ext cx="3035661" cy="261610"/>
          </a:xfrm>
          <a:prstGeom prst="rect">
            <a:avLst/>
          </a:prstGeom>
          <a:noFill/>
        </p:spPr>
        <p:txBody>
          <a:bodyPr wrap="square" rtlCol="0">
            <a:spAutoFit/>
          </a:bodyPr>
          <a:lstStyle/>
          <a:p>
            <a:pPr marL="179388" indent="-179388"/>
            <a:r>
              <a:rPr lang="en-US" altLang="ja-JP" sz="1100" b="1" dirty="0">
                <a:solidFill>
                  <a:schemeClr val="tx2">
                    <a:lumMod val="75000"/>
                  </a:schemeClr>
                </a:solidFill>
              </a:rPr>
              <a:t>2025.11.19	Singapore</a:t>
            </a:r>
          </a:p>
        </p:txBody>
      </p:sp>
      <p:sp>
        <p:nvSpPr>
          <p:cNvPr id="16" name="テキスト ボックス 15"/>
          <p:cNvSpPr txBox="1"/>
          <p:nvPr userDrawn="1"/>
        </p:nvSpPr>
        <p:spPr>
          <a:xfrm>
            <a:off x="4568194" y="6576370"/>
            <a:ext cx="3931031" cy="276999"/>
          </a:xfrm>
          <a:prstGeom prst="rect">
            <a:avLst/>
          </a:prstGeom>
          <a:noFill/>
        </p:spPr>
        <p:txBody>
          <a:bodyPr wrap="square" rtlCol="0">
            <a:spAutoFit/>
          </a:bodyPr>
          <a:lstStyle/>
          <a:p>
            <a:pPr marL="179388" indent="-179388" algn="ctr"/>
            <a:r>
              <a:rPr lang="en-US" altLang="ja-JP" sz="1200" b="1" dirty="0">
                <a:solidFill>
                  <a:schemeClr val="tx2">
                    <a:lumMod val="75000"/>
                  </a:schemeClr>
                </a:solidFill>
              </a:rPr>
              <a:t>ASEAN IVO Forum 2025</a:t>
            </a:r>
          </a:p>
        </p:txBody>
      </p:sp>
      <p:cxnSp>
        <p:nvCxnSpPr>
          <p:cNvPr id="17" name="直線コネクタ 16"/>
          <p:cNvCxnSpPr>
            <a:cxnSpLocks/>
          </p:cNvCxnSpPr>
          <p:nvPr userDrawn="1"/>
        </p:nvCxnSpPr>
        <p:spPr bwMode="auto">
          <a:xfrm>
            <a:off x="1" y="6591758"/>
            <a:ext cx="12191999" cy="0"/>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5"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6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1A9A5-BA11-4EC4-9137-C1FACF3FFE9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78B1D-AFAC-4A5F-A9C8-04C8C1FE44B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ivo.org/index.php/2025forum/papers/instructio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101525" y="912368"/>
            <a:ext cx="8549870" cy="1815882"/>
          </a:xfrm>
          <a:prstGeom prst="rect">
            <a:avLst/>
          </a:prstGeom>
          <a:noFill/>
        </p:spPr>
        <p:txBody>
          <a:bodyPr wrap="square" rtlCol="0">
            <a:spAutoFit/>
          </a:bodyPr>
          <a:lstStyle/>
          <a:p>
            <a:r>
              <a:rPr lang="en-US" altLang="ja-JP" sz="1600" b="1" u="sng" dirty="0">
                <a:solidFill>
                  <a:srgbClr val="FF0000"/>
                </a:solidFill>
              </a:rPr>
              <a:t>Note 1:</a:t>
            </a:r>
          </a:p>
          <a:p>
            <a:pPr marL="342900" indent="-342900">
              <a:buAutoNum type="arabicPeriod"/>
            </a:pPr>
            <a:r>
              <a:rPr lang="en-US" altLang="ja-JP" sz="1600" dirty="0">
                <a:solidFill>
                  <a:srgbClr val="FF0000"/>
                </a:solidFill>
              </a:rPr>
              <a:t>You have 20 minutes to present (12-15 minutes for presentation and 5-8 minutes for Q&amp;A)</a:t>
            </a:r>
          </a:p>
          <a:p>
            <a:pPr marL="342900" indent="-342900">
              <a:buAutoNum type="arabicPeriod"/>
            </a:pPr>
            <a:r>
              <a:rPr lang="en-US" altLang="ja-JP" sz="1600" dirty="0">
                <a:solidFill>
                  <a:srgbClr val="FF0000"/>
                </a:solidFill>
              </a:rPr>
              <a:t>The number of slides should be around 12 total.</a:t>
            </a:r>
          </a:p>
          <a:p>
            <a:pPr marL="342900" indent="-342900">
              <a:buAutoNum type="arabicPeriod"/>
            </a:pPr>
            <a:r>
              <a:rPr lang="en-US" altLang="ja-JP" sz="1600" dirty="0">
                <a:solidFill>
                  <a:srgbClr val="FF0000"/>
                </a:solidFill>
              </a:rPr>
              <a:t>The size of your PowerPoint PDF is no more than 10MB.</a:t>
            </a:r>
          </a:p>
          <a:p>
            <a:pPr marL="342900" indent="-342900">
              <a:buAutoNum type="arabicPeriod"/>
            </a:pPr>
            <a:r>
              <a:rPr lang="en-US" altLang="ja-JP" sz="1600" dirty="0">
                <a:solidFill>
                  <a:srgbClr val="FF0000"/>
                </a:solidFill>
              </a:rPr>
              <a:t>Please follow the format starting from the next slide.</a:t>
            </a:r>
          </a:p>
          <a:p>
            <a:pPr marL="342900" indent="-342900">
              <a:buAutoNum type="arabicPeriod"/>
            </a:pPr>
            <a:r>
              <a:rPr lang="en-US" altLang="ja-JP" sz="1600" dirty="0">
                <a:solidFill>
                  <a:srgbClr val="FF0000"/>
                </a:solidFill>
              </a:rPr>
              <a:t>Please delete the first slide (this slide) and upload from the website.</a:t>
            </a:r>
          </a:p>
          <a:p>
            <a:pPr marL="342900" indent="-342900">
              <a:buFontTx/>
              <a:buAutoNum type="arabicPeriod"/>
            </a:pPr>
            <a:r>
              <a:rPr lang="en-US" altLang="ja-JP" sz="1600" dirty="0">
                <a:solidFill>
                  <a:srgbClr val="FF0000"/>
                </a:solidFill>
              </a:rPr>
              <a:t>For your reference, spend one minute on each slide of your presentation.</a:t>
            </a:r>
          </a:p>
        </p:txBody>
      </p:sp>
      <p:sp>
        <p:nvSpPr>
          <p:cNvPr id="9" name="テキスト ボックス 8"/>
          <p:cNvSpPr txBox="1"/>
          <p:nvPr/>
        </p:nvSpPr>
        <p:spPr>
          <a:xfrm>
            <a:off x="2023047" y="158732"/>
            <a:ext cx="8145906" cy="461665"/>
          </a:xfrm>
          <a:prstGeom prst="rect">
            <a:avLst/>
          </a:prstGeom>
          <a:noFill/>
        </p:spPr>
        <p:txBody>
          <a:bodyPr wrap="square" rtlCol="0">
            <a:spAutoFit/>
          </a:bodyPr>
          <a:lstStyle/>
          <a:p>
            <a:pPr algn="ctr"/>
            <a:r>
              <a:rPr lang="en-US" altLang="ja-JP" sz="2400" b="1" dirty="0"/>
              <a:t>Instructions for making your </a:t>
            </a:r>
            <a:r>
              <a:rPr lang="en-US" altLang="ja-JP" sz="2400" b="1" dirty="0">
                <a:solidFill>
                  <a:srgbClr val="C00000"/>
                </a:solidFill>
              </a:rPr>
              <a:t>General Sessions </a:t>
            </a:r>
            <a:r>
              <a:rPr lang="en-US" altLang="ja-JP" sz="2400" b="1" dirty="0"/>
              <a:t>slides</a:t>
            </a:r>
            <a:endParaRPr lang="ja-JP" altLang="en-US" sz="2400" b="1" dirty="0"/>
          </a:p>
        </p:txBody>
      </p:sp>
      <p:sp>
        <p:nvSpPr>
          <p:cNvPr id="4" name="テキスト ボックス 3">
            <a:extLst>
              <a:ext uri="{FF2B5EF4-FFF2-40B4-BE49-F238E27FC236}">
                <a16:creationId xmlns:a16="http://schemas.microsoft.com/office/drawing/2014/main" id="{4FBDE78A-AF02-4D80-89CB-496512A78BF4}"/>
              </a:ext>
            </a:extLst>
          </p:cNvPr>
          <p:cNvSpPr txBox="1"/>
          <p:nvPr/>
        </p:nvSpPr>
        <p:spPr>
          <a:xfrm>
            <a:off x="1145450" y="2981495"/>
            <a:ext cx="10518999" cy="1569660"/>
          </a:xfrm>
          <a:prstGeom prst="rect">
            <a:avLst/>
          </a:prstGeom>
          <a:noFill/>
        </p:spPr>
        <p:txBody>
          <a:bodyPr wrap="square" rtlCol="0">
            <a:spAutoFit/>
          </a:bodyPr>
          <a:lstStyle/>
          <a:p>
            <a:r>
              <a:rPr lang="en-US" altLang="ja-JP" sz="1600" b="1" u="sng" dirty="0">
                <a:solidFill>
                  <a:srgbClr val="FF0000"/>
                </a:solidFill>
              </a:rPr>
              <a:t>Note 2:</a:t>
            </a:r>
          </a:p>
          <a:p>
            <a:pPr marL="342900" indent="-342900">
              <a:buAutoNum type="arabicPeriod"/>
            </a:pPr>
            <a:r>
              <a:rPr lang="en-US" altLang="ja-JP" sz="1600" dirty="0">
                <a:solidFill>
                  <a:srgbClr val="FF0000"/>
                </a:solidFill>
              </a:rPr>
              <a:t>You may submit three additional supporting files for a maximum of four files total.</a:t>
            </a:r>
          </a:p>
          <a:p>
            <a:pPr marL="342900" indent="-342900">
              <a:buAutoNum type="arabicPeriod"/>
            </a:pPr>
            <a:r>
              <a:rPr lang="en-US" altLang="ja-JP" sz="1600" dirty="0">
                <a:solidFill>
                  <a:srgbClr val="FF0000"/>
                </a:solidFill>
              </a:rPr>
              <a:t>Each additional file is no more than 130MB.</a:t>
            </a:r>
          </a:p>
          <a:p>
            <a:pPr marL="342900" indent="-342900">
              <a:buAutoNum type="arabicPeriod"/>
            </a:pPr>
            <a:r>
              <a:rPr lang="en-US" altLang="ja-JP" sz="1600" dirty="0">
                <a:solidFill>
                  <a:srgbClr val="FF0000"/>
                </a:solidFill>
              </a:rPr>
              <a:t>Any supporting materials you submit must be saved as PDFs, where possible. This includes PowerPoint presentations, Word documents and Excel spreadsheets. Any audio you submit should be in mp3 format and any video you submit should be in mp4 or </a:t>
            </a:r>
            <a:r>
              <a:rPr lang="en-US" altLang="ja-JP" sz="1600" dirty="0" err="1">
                <a:solidFill>
                  <a:srgbClr val="FF0000"/>
                </a:solidFill>
              </a:rPr>
              <a:t>mov</a:t>
            </a:r>
            <a:r>
              <a:rPr lang="en-US" altLang="ja-JP" sz="1600" dirty="0">
                <a:solidFill>
                  <a:srgbClr val="FF0000"/>
                </a:solidFill>
              </a:rPr>
              <a:t> format.</a:t>
            </a:r>
          </a:p>
        </p:txBody>
      </p:sp>
      <p:sp>
        <p:nvSpPr>
          <p:cNvPr id="5" name="テキスト ボックス 4">
            <a:extLst>
              <a:ext uri="{FF2B5EF4-FFF2-40B4-BE49-F238E27FC236}">
                <a16:creationId xmlns:a16="http://schemas.microsoft.com/office/drawing/2014/main" id="{60602487-3B2B-4720-9F49-400B49FE25E1}"/>
              </a:ext>
            </a:extLst>
          </p:cNvPr>
          <p:cNvSpPr txBox="1"/>
          <p:nvPr/>
        </p:nvSpPr>
        <p:spPr>
          <a:xfrm>
            <a:off x="1145450" y="4823763"/>
            <a:ext cx="7946810" cy="1077218"/>
          </a:xfrm>
          <a:prstGeom prst="rect">
            <a:avLst/>
          </a:prstGeom>
          <a:noFill/>
        </p:spPr>
        <p:txBody>
          <a:bodyPr wrap="square" rtlCol="0">
            <a:spAutoFit/>
          </a:bodyPr>
          <a:lstStyle/>
          <a:p>
            <a:r>
              <a:rPr lang="en-US" altLang="ja-JP" sz="1600" b="1" u="sng" dirty="0">
                <a:solidFill>
                  <a:srgbClr val="FF0000"/>
                </a:solidFill>
              </a:rPr>
              <a:t>Note 3:</a:t>
            </a:r>
          </a:p>
          <a:p>
            <a:pPr marL="342900" indent="-342900">
              <a:buAutoNum type="arabicPeriod"/>
            </a:pPr>
            <a:r>
              <a:rPr lang="en-US" altLang="ja-JP" sz="1600" dirty="0">
                <a:solidFill>
                  <a:srgbClr val="FF0000"/>
                </a:solidFill>
              </a:rPr>
              <a:t>A website for “Submission” is open from October 15, 2024. </a:t>
            </a:r>
          </a:p>
          <a:p>
            <a:r>
              <a:rPr lang="en-US" altLang="ja-JP" sz="1600" dirty="0">
                <a:solidFill>
                  <a:srgbClr val="FF0000"/>
                </a:solidFill>
              </a:rPr>
              <a:t>       </a:t>
            </a:r>
            <a:r>
              <a:rPr lang="ja-JP" altLang="en-US" sz="1600" dirty="0">
                <a:solidFill>
                  <a:srgbClr val="FF0000"/>
                </a:solidFill>
              </a:rPr>
              <a:t>（</a:t>
            </a:r>
            <a:r>
              <a:rPr lang="en-US" altLang="ja-JP" sz="1600" dirty="0">
                <a:solidFill>
                  <a:srgbClr val="FF0000"/>
                </a:solidFill>
                <a:hlinkClick r:id="rId3"/>
              </a:rPr>
              <a:t>https://naivo.org/index.php/2025forum/papers/instruction</a:t>
            </a:r>
            <a:r>
              <a:rPr lang="ja-JP" altLang="en-US" sz="1600" dirty="0">
                <a:solidFill>
                  <a:srgbClr val="FF0000"/>
                </a:solidFill>
              </a:rPr>
              <a:t>）</a:t>
            </a:r>
            <a:endParaRPr lang="en-US" altLang="ja-JP" sz="1600" dirty="0">
              <a:solidFill>
                <a:srgbClr val="FF0000"/>
              </a:solidFill>
            </a:endParaRPr>
          </a:p>
          <a:p>
            <a:r>
              <a:rPr lang="en-US" altLang="ja-JP" sz="1600" dirty="0">
                <a:solidFill>
                  <a:srgbClr val="FF0000"/>
                </a:solidFill>
              </a:rPr>
              <a:t>2.    The website for uploading presentation files will close on November 10, 2025.</a:t>
            </a:r>
          </a:p>
        </p:txBody>
      </p:sp>
    </p:spTree>
    <p:extLst>
      <p:ext uri="{BB962C8B-B14F-4D97-AF65-F5344CB8AC3E}">
        <p14:creationId xmlns:p14="http://schemas.microsoft.com/office/powerpoint/2010/main" val="390649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710451" cy="369332"/>
          </a:xfrm>
          <a:prstGeom prst="rect">
            <a:avLst/>
          </a:prstGeom>
          <a:noFill/>
          <a:ln w="12700">
            <a:solidFill>
              <a:schemeClr val="tx1"/>
            </a:solidFill>
          </a:ln>
        </p:spPr>
        <p:txBody>
          <a:bodyPr wrap="none" rtlCol="0">
            <a:spAutoFit/>
          </a:bodyPr>
          <a:lstStyle/>
          <a:p>
            <a:r>
              <a:rPr lang="en-US" altLang="ja-JP" dirty="0">
                <a:solidFill>
                  <a:prstClr val="black"/>
                </a:solidFill>
              </a:rPr>
              <a:t>Title :</a:t>
            </a:r>
            <a:endParaRPr lang="ja-JP" altLang="en-US" dirty="0">
              <a:solidFill>
                <a:prstClr val="black"/>
              </a:solidFill>
            </a:endParaRPr>
          </a:p>
        </p:txBody>
      </p:sp>
      <p:sp>
        <p:nvSpPr>
          <p:cNvPr id="5" name="テキスト ボックス 4"/>
          <p:cNvSpPr txBox="1"/>
          <p:nvPr/>
        </p:nvSpPr>
        <p:spPr>
          <a:xfrm>
            <a:off x="1775521" y="3924055"/>
            <a:ext cx="2262735" cy="369332"/>
          </a:xfrm>
          <a:prstGeom prst="rect">
            <a:avLst/>
          </a:prstGeom>
          <a:noFill/>
          <a:ln w="12700">
            <a:solidFill>
              <a:schemeClr val="tx1"/>
            </a:solidFill>
          </a:ln>
        </p:spPr>
        <p:txBody>
          <a:bodyPr wrap="none" rtlCol="0">
            <a:spAutoFit/>
          </a:bodyPr>
          <a:lstStyle/>
          <a:p>
            <a:r>
              <a:rPr lang="en-US" altLang="ja-JP" dirty="0"/>
              <a:t>Full name of Speaker :</a:t>
            </a:r>
            <a:endParaRPr lang="ja-JP" altLang="en-US" dirty="0"/>
          </a:p>
        </p:txBody>
      </p:sp>
      <p:sp>
        <p:nvSpPr>
          <p:cNvPr id="7" name="テキスト ボックス 6"/>
          <p:cNvSpPr txBox="1"/>
          <p:nvPr/>
        </p:nvSpPr>
        <p:spPr>
          <a:xfrm>
            <a:off x="1775520" y="5004175"/>
            <a:ext cx="1268937" cy="369332"/>
          </a:xfrm>
          <a:prstGeom prst="rect">
            <a:avLst/>
          </a:prstGeom>
          <a:noFill/>
          <a:ln w="12700">
            <a:solidFill>
              <a:schemeClr val="tx1"/>
            </a:solidFill>
          </a:ln>
        </p:spPr>
        <p:txBody>
          <a:bodyPr wrap="none" rtlCol="0">
            <a:spAutoFit/>
          </a:bodyPr>
          <a:lstStyle/>
          <a:p>
            <a:r>
              <a:rPr lang="en-US" altLang="ja-JP" dirty="0"/>
              <a:t>Institution :</a:t>
            </a:r>
            <a:endParaRPr lang="ja-JP" altLang="en-US" dirty="0"/>
          </a:p>
        </p:txBody>
      </p:sp>
    </p:spTree>
    <p:extLst>
      <p:ext uri="{BB962C8B-B14F-4D97-AF65-F5344CB8AC3E}">
        <p14:creationId xmlns:p14="http://schemas.microsoft.com/office/powerpoint/2010/main" val="376831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1410451" cy="369332"/>
          </a:xfrm>
          <a:prstGeom prst="rect">
            <a:avLst/>
          </a:prstGeom>
          <a:noFill/>
          <a:ln w="12700">
            <a:solidFill>
              <a:schemeClr val="tx1"/>
            </a:solidFill>
          </a:ln>
        </p:spPr>
        <p:txBody>
          <a:bodyPr wrap="none" rtlCol="0">
            <a:spAutoFit/>
          </a:bodyPr>
          <a:lstStyle/>
          <a:p>
            <a:r>
              <a:rPr lang="en-US" altLang="ja-JP" dirty="0">
                <a:solidFill>
                  <a:prstClr val="black"/>
                </a:solidFill>
              </a:rPr>
              <a:t>Background :</a:t>
            </a:r>
            <a:endParaRPr lang="ja-JP" altLang="en-US" dirty="0">
              <a:solidFill>
                <a:prstClr val="black"/>
              </a:solidFill>
            </a:endParaRPr>
          </a:p>
        </p:txBody>
      </p:sp>
      <p:sp>
        <p:nvSpPr>
          <p:cNvPr id="11" name="テキスト ボックス 10"/>
          <p:cNvSpPr txBox="1"/>
          <p:nvPr/>
        </p:nvSpPr>
        <p:spPr>
          <a:xfrm>
            <a:off x="1769858" y="3851195"/>
            <a:ext cx="916982" cy="369332"/>
          </a:xfrm>
          <a:prstGeom prst="rect">
            <a:avLst/>
          </a:prstGeom>
          <a:noFill/>
          <a:ln w="12700">
            <a:solidFill>
              <a:schemeClr val="tx1"/>
            </a:solidFill>
          </a:ln>
        </p:spPr>
        <p:txBody>
          <a:bodyPr wrap="none" rtlCol="0">
            <a:spAutoFit/>
          </a:bodyPr>
          <a:lstStyle/>
          <a:p>
            <a:r>
              <a:rPr lang="en-US" altLang="ja-JP" dirty="0">
                <a:solidFill>
                  <a:prstClr val="black"/>
                </a:solidFill>
              </a:rPr>
              <a:t>Targets:</a:t>
            </a:r>
            <a:endParaRPr lang="ja-JP" altLang="en-US" dirty="0">
              <a:solidFill>
                <a:prstClr val="black"/>
              </a:solidFill>
            </a:endParaRPr>
          </a:p>
        </p:txBody>
      </p:sp>
      <p:sp>
        <p:nvSpPr>
          <p:cNvPr id="6" name="テキスト ボックス 5"/>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Project Title: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640506" y="1943409"/>
            <a:ext cx="8910991" cy="584775"/>
          </a:xfrm>
          <a:prstGeom prst="rect">
            <a:avLst/>
          </a:prstGeom>
          <a:noFill/>
        </p:spPr>
        <p:txBody>
          <a:bodyPr wrap="square" rtlCol="0">
            <a:spAutoFit/>
          </a:bodyPr>
          <a:lstStyle/>
          <a:p>
            <a:r>
              <a:rPr lang="en-US" altLang="ja-JP" sz="1600" dirty="0">
                <a:solidFill>
                  <a:srgbClr val="FF0000"/>
                </a:solidFill>
              </a:rPr>
              <a:t>Please describe the background of the problem you are thinking of addressing in your country or the ASEAN region.</a:t>
            </a:r>
          </a:p>
        </p:txBody>
      </p:sp>
      <p:sp>
        <p:nvSpPr>
          <p:cNvPr id="9" name="テキスト ボックス 8"/>
          <p:cNvSpPr txBox="1"/>
          <p:nvPr/>
        </p:nvSpPr>
        <p:spPr>
          <a:xfrm>
            <a:off x="1640505" y="4406761"/>
            <a:ext cx="8910991" cy="338554"/>
          </a:xfrm>
          <a:prstGeom prst="rect">
            <a:avLst/>
          </a:prstGeom>
          <a:noFill/>
        </p:spPr>
        <p:txBody>
          <a:bodyPr wrap="square" rtlCol="0">
            <a:spAutoFit/>
          </a:bodyPr>
          <a:lstStyle/>
          <a:p>
            <a:r>
              <a:rPr lang="en-US" altLang="ja-JP" sz="1600" dirty="0">
                <a:solidFill>
                  <a:srgbClr val="FF0000"/>
                </a:solidFill>
              </a:rPr>
              <a:t>Please clearly describe your targets to solve the problem.</a:t>
            </a:r>
          </a:p>
        </p:txBody>
      </p:sp>
    </p:spTree>
    <p:extLst>
      <p:ext uri="{BB962C8B-B14F-4D97-AF65-F5344CB8AC3E}">
        <p14:creationId xmlns:p14="http://schemas.microsoft.com/office/powerpoint/2010/main" val="263523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Proposed Method: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524565" y="1268760"/>
            <a:ext cx="7946810" cy="1815882"/>
          </a:xfrm>
          <a:prstGeom prst="rect">
            <a:avLst/>
          </a:prstGeom>
          <a:noFill/>
        </p:spPr>
        <p:txBody>
          <a:bodyPr wrap="square" rtlCol="0">
            <a:spAutoFit/>
          </a:bodyPr>
          <a:lstStyle/>
          <a:p>
            <a:r>
              <a:rPr lang="en-US" altLang="ja-JP" sz="1600" dirty="0">
                <a:solidFill>
                  <a:srgbClr val="FF0000"/>
                </a:solidFill>
              </a:rPr>
              <a:t>Please write a brief introduction of your proposed method (idea) from the following points of view:</a:t>
            </a:r>
          </a:p>
          <a:p>
            <a:r>
              <a:rPr lang="en-US" altLang="ja-JP" sz="1600" dirty="0">
                <a:solidFill>
                  <a:srgbClr val="FF0000"/>
                </a:solidFill>
              </a:rPr>
              <a:t>    1. Scientific and technological</a:t>
            </a:r>
          </a:p>
          <a:p>
            <a:r>
              <a:rPr lang="en-US" altLang="ja-JP" sz="1600" dirty="0">
                <a:solidFill>
                  <a:srgbClr val="FF0000"/>
                </a:solidFill>
              </a:rPr>
              <a:t>    2. Implementation</a:t>
            </a:r>
          </a:p>
          <a:p>
            <a:r>
              <a:rPr lang="en-US" altLang="ja-JP" sz="1600" dirty="0">
                <a:solidFill>
                  <a:srgbClr val="FF0000"/>
                </a:solidFill>
              </a:rPr>
              <a:t>    3. Experiments including field testing</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5950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Impact: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685510" y="1403775"/>
            <a:ext cx="7946810" cy="1569660"/>
          </a:xfrm>
          <a:prstGeom prst="rect">
            <a:avLst/>
          </a:prstGeom>
          <a:noFill/>
        </p:spPr>
        <p:txBody>
          <a:bodyPr wrap="square" rtlCol="0">
            <a:spAutoFit/>
          </a:bodyPr>
          <a:lstStyle/>
          <a:p>
            <a:r>
              <a:rPr lang="en-US" altLang="ja-JP" sz="1600" dirty="0">
                <a:solidFill>
                  <a:srgbClr val="FF0000"/>
                </a:solidFill>
              </a:rPr>
              <a:t>Please describe the impact of your proposed method from the following points of view:</a:t>
            </a:r>
          </a:p>
          <a:p>
            <a:r>
              <a:rPr lang="en-US" altLang="ja-JP" sz="1600" dirty="0">
                <a:solidFill>
                  <a:srgbClr val="FF0000"/>
                </a:solidFill>
              </a:rPr>
              <a:t>    1. Scientific and technological</a:t>
            </a:r>
          </a:p>
          <a:p>
            <a:r>
              <a:rPr lang="en-US" altLang="ja-JP" sz="1600" dirty="0">
                <a:solidFill>
                  <a:srgbClr val="FF0000"/>
                </a:solidFill>
              </a:rPr>
              <a:t>    2. Societal</a:t>
            </a:r>
          </a:p>
          <a:p>
            <a:r>
              <a:rPr lang="en-US" altLang="ja-JP" sz="1600" dirty="0">
                <a:solidFill>
                  <a:srgbClr val="FF0000"/>
                </a:solidFill>
              </a:rPr>
              <a:t>    3. Collaborative</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2391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Output/Outcome: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280465" y="1448780"/>
            <a:ext cx="9226025" cy="1815882"/>
          </a:xfrm>
          <a:prstGeom prst="rect">
            <a:avLst/>
          </a:prstGeom>
          <a:noFill/>
        </p:spPr>
        <p:txBody>
          <a:bodyPr wrap="square" rtlCol="0">
            <a:spAutoFit/>
          </a:bodyPr>
          <a:lstStyle/>
          <a:p>
            <a:r>
              <a:rPr lang="en-US" altLang="ja-JP" sz="1600" dirty="0">
                <a:solidFill>
                  <a:srgbClr val="FF0000"/>
                </a:solidFill>
              </a:rPr>
              <a:t>Please describe the output or outcome of your proposed method (idea) from the following points of view:</a:t>
            </a:r>
          </a:p>
          <a:p>
            <a:r>
              <a:rPr lang="en-US" altLang="ja-JP" sz="1600" dirty="0">
                <a:solidFill>
                  <a:srgbClr val="FF0000"/>
                </a:solidFill>
              </a:rPr>
              <a:t>    1. Scientific, e.g. new technologies, new applications, etc.</a:t>
            </a:r>
          </a:p>
          <a:p>
            <a:r>
              <a:rPr lang="en-US" altLang="ja-JP" sz="1600" dirty="0">
                <a:solidFill>
                  <a:srgbClr val="FF0000"/>
                </a:solidFill>
              </a:rPr>
              <a:t>    2. Societal, e.g. data set for public use, documents provided to standards organizations, or </a:t>
            </a:r>
          </a:p>
          <a:p>
            <a:r>
              <a:rPr lang="en-US" altLang="ja-JP" sz="1600" dirty="0">
                <a:solidFill>
                  <a:srgbClr val="FF0000"/>
                </a:solidFill>
              </a:rPr>
              <a:t>        technologies which will be transferred to companies, etc.</a:t>
            </a:r>
          </a:p>
          <a:p>
            <a:r>
              <a:rPr lang="en-US" altLang="ja-JP" sz="1600" dirty="0">
                <a:solidFill>
                  <a:srgbClr val="FF0000"/>
                </a:solidFill>
              </a:rPr>
              <a:t>    3. Collaborative, e.g. new partners, new colleagues, etc.</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56444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Conclusion: </a:t>
            </a:r>
            <a:endParaRPr lang="ja-JP" altLang="en-US" sz="2400" dirty="0">
              <a:solidFill>
                <a:prstClr val="black"/>
              </a:solidFill>
            </a:endParaRPr>
          </a:p>
        </p:txBody>
      </p:sp>
      <p:sp>
        <p:nvSpPr>
          <p:cNvPr id="7" name="テキスト ボックス 6"/>
          <p:cNvSpPr txBox="1"/>
          <p:nvPr/>
        </p:nvSpPr>
        <p:spPr>
          <a:xfrm>
            <a:off x="1325470" y="1493785"/>
            <a:ext cx="7946810" cy="1569660"/>
          </a:xfrm>
          <a:prstGeom prst="rect">
            <a:avLst/>
          </a:prstGeom>
          <a:noFill/>
        </p:spPr>
        <p:txBody>
          <a:bodyPr wrap="square" rtlCol="0">
            <a:spAutoFit/>
          </a:bodyPr>
          <a:lstStyle/>
          <a:p>
            <a:r>
              <a:rPr lang="en-US" altLang="ja-JP" sz="1600" dirty="0">
                <a:solidFill>
                  <a:srgbClr val="FF0000"/>
                </a:solidFill>
              </a:rPr>
              <a:t>Please summarize your presentation from the following points of view.</a:t>
            </a:r>
          </a:p>
          <a:p>
            <a:r>
              <a:rPr lang="en-US" altLang="ja-JP" sz="1600" dirty="0">
                <a:solidFill>
                  <a:srgbClr val="FF0000"/>
                </a:solidFill>
              </a:rPr>
              <a:t>    1. Targets</a:t>
            </a:r>
          </a:p>
          <a:p>
            <a:r>
              <a:rPr lang="en-US" altLang="ja-JP" sz="1600" dirty="0">
                <a:solidFill>
                  <a:srgbClr val="FF0000"/>
                </a:solidFill>
              </a:rPr>
              <a:t>    2. Method (idea)</a:t>
            </a:r>
          </a:p>
          <a:p>
            <a:r>
              <a:rPr lang="en-US" altLang="ja-JP" sz="1600" dirty="0">
                <a:solidFill>
                  <a:srgbClr val="FF0000"/>
                </a:solidFill>
              </a:rPr>
              <a:t>    3. Scientific and societal impact</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043453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7522</TotalTime>
  <Words>504</Words>
  <Application>Microsoft Office PowerPoint</Application>
  <PresentationFormat>ワイド画面</PresentationFormat>
  <Paragraphs>56</Paragraphs>
  <Slides>7</Slides>
  <Notes>7</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7</vt:i4>
      </vt:variant>
    </vt:vector>
  </HeadingPairs>
  <TitlesOfParts>
    <vt:vector size="11" baseType="lpstr">
      <vt:lpstr>Arial</vt:lpstr>
      <vt:lpstr>Calibri</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m9530375</dc:creator>
  <cp:lastModifiedBy>Sumie Mikawa</cp:lastModifiedBy>
  <cp:revision>714</cp:revision>
  <cp:lastPrinted>2023-08-10T07:01:10Z</cp:lastPrinted>
  <dcterms:created xsi:type="dcterms:W3CDTF">2012-01-12T05:21:07Z</dcterms:created>
  <dcterms:modified xsi:type="dcterms:W3CDTF">2025-08-01T04:52:22Z</dcterms:modified>
</cp:coreProperties>
</file>